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1"/>
  </p:sldMasterIdLst>
  <p:notesMasterIdLst>
    <p:notesMasterId r:id="rId1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2" autoAdjust="0"/>
    <p:restoredTop sz="94139" autoAdjust="0"/>
  </p:normalViewPr>
  <p:slideViewPr>
    <p:cSldViewPr snapToGrid="0">
      <p:cViewPr varScale="1">
        <p:scale>
          <a:sx n="174" d="100"/>
          <a:sy n="174" d="100"/>
        </p:scale>
        <p:origin x="594" y="1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F352C8-4C42-4D66-9A7A-FF2D137EF23D}" type="datetimeFigureOut">
              <a:rPr lang="en-US" smtClean="0"/>
              <a:t>11/30/2020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7B4AE1-8B31-491C-81D4-E1D605DFB401}" type="slidenum">
              <a:rPr lang="en-US" smtClean="0"/>
              <a:t>‹#›</a:t>
            </a:fld>
            <a:endParaRPr lang="en-US"/>
          </a:p>
        </p:txBody>
      </p:sp>
    </p:spTree>
    <p:extLst>
      <p:ext uri="{BB962C8B-B14F-4D97-AF65-F5344CB8AC3E}">
        <p14:creationId xmlns:p14="http://schemas.microsoft.com/office/powerpoint/2010/main" val="3461577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Systems scrutiny and design, as done by systems experts, seeks to comprehend what people require to study data input, store data, and output information in the setting of a specific enterprise. By doing a detailed analysis, experts pursue to find and answer the right tasks. Additionally, systems analysis and design are cast-off to analyze, design, and implement enhancements with the assistance of operators and the effectiveness of businesses that can be done with the use of computerized information systems.</a:t>
            </a:r>
          </a:p>
          <a:p>
            <a:r>
              <a:rPr lang="en-US" dirty="0"/>
              <a:t>System Installation without appropriate planning contributes to countless operator disappointment and regularly causes the system to tumble into neglect. Systems analysis and project lends structure to the analysis and design of information systems, an expensive attempt that may then have been done in a random way.</a:t>
            </a:r>
          </a:p>
        </p:txBody>
      </p:sp>
      <p:sp>
        <p:nvSpPr>
          <p:cNvPr id="4" name="Slide Number Placeholder 3"/>
          <p:cNvSpPr>
            <a:spLocks noGrp="1"/>
          </p:cNvSpPr>
          <p:nvPr>
            <p:ph type="sldNum" sz="quarter" idx="5"/>
          </p:nvPr>
        </p:nvSpPr>
        <p:spPr/>
        <p:txBody>
          <a:bodyPr/>
          <a:lstStyle/>
          <a:p>
            <a:fld id="{297B4AE1-8B31-491C-81D4-E1D605DFB401}" type="slidenum">
              <a:rPr lang="en-US" smtClean="0"/>
              <a:t>3</a:t>
            </a:fld>
            <a:endParaRPr lang="en-US"/>
          </a:p>
        </p:txBody>
      </p:sp>
    </p:spTree>
    <p:extLst>
      <p:ext uri="{BB962C8B-B14F-4D97-AF65-F5344CB8AC3E}">
        <p14:creationId xmlns:p14="http://schemas.microsoft.com/office/powerpoint/2010/main" val="18320790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can be believed of as a sequence of procedures systematically assumed to improve a business over the use of electronic information systems. Systems analysis and design include working with present and ultimate users of information systems to help them in working with skills in a business setting.</a:t>
            </a:r>
          </a:p>
          <a:p>
            <a:r>
              <a:rPr lang="en-US" dirty="0"/>
              <a:t>Operator participation through the systems project is sensitive to the fruitful growth of computerized information systems. Users are stirring to the front as software development sides become extra internationally in their arrangement. This explains that there is more importance on working with software users; on execution analysis of their corporate, difficulties, and aims; and on collaborating the analysis and design of the strategic system to all involved.</a:t>
            </a:r>
          </a:p>
        </p:txBody>
      </p:sp>
      <p:sp>
        <p:nvSpPr>
          <p:cNvPr id="4" name="Slide Number Placeholder 3"/>
          <p:cNvSpPr>
            <a:spLocks noGrp="1"/>
          </p:cNvSpPr>
          <p:nvPr>
            <p:ph type="sldNum" sz="quarter" idx="5"/>
          </p:nvPr>
        </p:nvSpPr>
        <p:spPr/>
        <p:txBody>
          <a:bodyPr/>
          <a:lstStyle/>
          <a:p>
            <a:fld id="{297B4AE1-8B31-491C-81D4-E1D605DFB401}" type="slidenum">
              <a:rPr lang="en-US" smtClean="0"/>
              <a:t>4</a:t>
            </a:fld>
            <a:endParaRPr lang="en-US"/>
          </a:p>
        </p:txBody>
      </p:sp>
    </p:spTree>
    <p:extLst>
      <p:ext uri="{BB962C8B-B14F-4D97-AF65-F5344CB8AC3E}">
        <p14:creationId xmlns:p14="http://schemas.microsoft.com/office/powerpoint/2010/main" val="30363316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Initiation</a:t>
            </a:r>
          </a:p>
          <a:p>
            <a:endParaRPr lang="en-US" dirty="0"/>
          </a:p>
          <a:p>
            <a:r>
              <a:rPr lang="en-US" dirty="0"/>
              <a:t>Initially, you need to recognize a commercial need, problem, or opportunity. In this stage, you figure out a goal for the project, decide whether the development is viable, and recognize the main deliverables for the project.</a:t>
            </a:r>
          </a:p>
          <a:p>
            <a:endParaRPr lang="en-US" dirty="0"/>
          </a:p>
          <a:p>
            <a:r>
              <a:rPr lang="en-US" dirty="0"/>
              <a:t>Steps for the project initiation phase may include the following:</a:t>
            </a:r>
          </a:p>
          <a:p>
            <a:endParaRPr lang="en-US" dirty="0"/>
          </a:p>
          <a:p>
            <a:r>
              <a:rPr lang="en-US" dirty="0"/>
              <a:t>	Undertaking a viability study: Find the main problem the project will solve and whether the project will bring a resolution to that problem</a:t>
            </a:r>
          </a:p>
          <a:p>
            <a:r>
              <a:rPr lang="en-US" dirty="0"/>
              <a:t>	Finding scope: Describe the depth and breadth of the plan</a:t>
            </a:r>
          </a:p>
          <a:p>
            <a:r>
              <a:rPr lang="en-US" dirty="0"/>
              <a:t>	Identifying deliverables: Define the product to provide</a:t>
            </a:r>
          </a:p>
          <a:p>
            <a:r>
              <a:rPr lang="en-US" dirty="0"/>
              <a:t>	Identifying project shareholders: Find out who the project impacts and what their needs might be</a:t>
            </a:r>
          </a:p>
          <a:p>
            <a:r>
              <a:rPr lang="en-US" dirty="0"/>
              <a:t>	Developing a business situation: Use the above principles to make a comparison of the possible costs and assistances for the project to regulate if it is viable</a:t>
            </a:r>
          </a:p>
          <a:p>
            <a:r>
              <a:rPr lang="en-US" dirty="0"/>
              <a:t>	Developing a statement of work: Document the project’s purposes, possibilities, and deliverables that the expert has identified before as a working contract between the project owner and those working on the project.</a:t>
            </a:r>
          </a:p>
          <a:p>
            <a:r>
              <a:rPr lang="en-US" dirty="0"/>
              <a:t>2. Planning</a:t>
            </a:r>
          </a:p>
          <a:p>
            <a:r>
              <a:rPr lang="en-US" dirty="0"/>
              <a:t>After the project is accepted to move on the planning phase is the next stage.</a:t>
            </a:r>
          </a:p>
          <a:p>
            <a:r>
              <a:rPr lang="en-US" dirty="0"/>
              <a:t>Steps for the project planning phase may include the following:</a:t>
            </a:r>
          </a:p>
          <a:p>
            <a:endParaRPr lang="en-US" dirty="0"/>
          </a:p>
          <a:p>
            <a:r>
              <a:rPr lang="en-US" dirty="0"/>
              <a:t>Creating a project plan: Identify the project timeline, including the phases of the project, the tasks to be performed, and possible constraints</a:t>
            </a:r>
          </a:p>
          <a:p>
            <a:r>
              <a:rPr lang="en-US" dirty="0"/>
              <a:t>Creating workflow diagrams: Visualize your processes using swim lanes to make sure team members clearly understand their role in a project</a:t>
            </a:r>
          </a:p>
          <a:p>
            <a:r>
              <a:rPr lang="en-US" dirty="0"/>
              <a:t>Estimating budget and creating a financial plan: Use cost estimates to determine how much to spend on the project to get the maximum return on investment</a:t>
            </a:r>
          </a:p>
          <a:p>
            <a:r>
              <a:rPr lang="en-US" dirty="0"/>
              <a:t>Gathering resources: Build your functional team from internal and external talent pools while making sure everyone has the necessary tools (software, hardware, etc.) to complete their tasks</a:t>
            </a:r>
          </a:p>
          <a:p>
            <a:r>
              <a:rPr lang="en-US" dirty="0"/>
              <a:t>Anticipating risks and potential quality roadblocks: Identify issues that may cause your project to stall while planning to mitigate those risks and maintain the project’s quality and timeline</a:t>
            </a:r>
          </a:p>
          <a:p>
            <a:r>
              <a:rPr lang="en-US" dirty="0"/>
              <a:t>Holding a project kickoff meeting: Bring your team on board and outline the project so they can quickly get to work</a:t>
            </a:r>
          </a:p>
          <a:p>
            <a:r>
              <a:rPr lang="en-US" dirty="0"/>
              <a:t>3. Execution</a:t>
            </a:r>
          </a:p>
          <a:p>
            <a:r>
              <a:rPr lang="en-US" dirty="0"/>
              <a:t>The execution phase turns your plan into action. The project manager's job in this phase of the project management life cycle is to keep work on a track, organize team members, manage timelines, and make sure the work is done according to the original plan.</a:t>
            </a:r>
          </a:p>
          <a:p>
            <a:r>
              <a:rPr lang="en-US" dirty="0"/>
              <a:t>Steps for the project execution phase may include the following:</a:t>
            </a:r>
          </a:p>
          <a:p>
            <a:endParaRPr lang="en-US" dirty="0"/>
          </a:p>
          <a:p>
            <a:r>
              <a:rPr lang="en-US" dirty="0"/>
              <a:t>Creating tasks and organizing workflows: Assign granular aspects of the projects to the appropriate team members, making sure team members are not overworked</a:t>
            </a:r>
          </a:p>
          <a:p>
            <a:r>
              <a:rPr lang="en-US" dirty="0"/>
              <a:t>Briefing team members on tasks: Explain tasks to team members, providing necessary guidance on how they should be completed, and organizing process-related training if necessary</a:t>
            </a:r>
          </a:p>
          <a:p>
            <a:r>
              <a:rPr lang="en-US" dirty="0"/>
              <a:t>Communicating with team members, clients, and upper management: Provide updates to project stakeholders at all levels</a:t>
            </a:r>
          </a:p>
          <a:p>
            <a:r>
              <a:rPr lang="en-US" dirty="0"/>
              <a:t>Monitoring quality of work: Ensure that team members are meeting their time and quality goals for tasks</a:t>
            </a:r>
          </a:p>
          <a:p>
            <a:r>
              <a:rPr lang="en-US" dirty="0"/>
              <a:t>Managing budget: Monitor spending and keeping the project on track in terms of assets and resources</a:t>
            </a:r>
          </a:p>
          <a:p>
            <a:r>
              <a:rPr lang="en-US" dirty="0"/>
              <a:t>If you have a properly documented process already in place, executing the project will be much easier.</a:t>
            </a:r>
          </a:p>
          <a:p>
            <a:r>
              <a:rPr lang="en-US" dirty="0"/>
              <a:t>Closure</a:t>
            </a:r>
          </a:p>
          <a:p>
            <a:r>
              <a:rPr lang="en-US" dirty="0"/>
              <a:t>Once your team has completed work on a project, you enter the closure phase. In the closure phase, you provide final deliverables, release project resources, and determine the success of the project.</a:t>
            </a:r>
          </a:p>
          <a:p>
            <a:endParaRPr lang="en-US" dirty="0"/>
          </a:p>
          <a:p>
            <a:r>
              <a:rPr lang="en-US" dirty="0"/>
              <a:t>Steps for the project closure phase may include the following:</a:t>
            </a:r>
          </a:p>
          <a:p>
            <a:r>
              <a:rPr lang="en-US" dirty="0"/>
              <a:t>Analyzing project performance: Determine whether the project's goals were met (tasks completed, on time, and on a budget) and the initial problem solved using a prepared checklist.</a:t>
            </a:r>
          </a:p>
          <a:p>
            <a:r>
              <a:rPr lang="en-US" dirty="0"/>
              <a:t>Analyzing team performance: Evaluate how team members performed, including whether they met their goals along with timeliness and quality of work</a:t>
            </a:r>
          </a:p>
          <a:p>
            <a:r>
              <a:rPr lang="en-US" dirty="0"/>
              <a:t>Documenting project closure: Make sure that all aspects of the project are completed with no loose ends remaining and providing reports to key stakeholders</a:t>
            </a:r>
          </a:p>
          <a:p>
            <a:r>
              <a:rPr lang="en-US" dirty="0"/>
              <a:t>Conducting post-implementation reviews: Conduct a final analysis of the project, taking into account lessons learned for similar projects in the future</a:t>
            </a:r>
          </a:p>
          <a:p>
            <a:r>
              <a:rPr lang="en-US" dirty="0"/>
              <a:t>Accounting for used and unused budget: Allocate remaining resources for future projects</a:t>
            </a:r>
          </a:p>
          <a:p>
            <a:r>
              <a:rPr lang="en-US" dirty="0"/>
              <a:t>By remaining on task even though the project's work is completed, you will be prepared to take everything you've learned and implemented it for your next project.</a:t>
            </a:r>
          </a:p>
          <a:p>
            <a:endParaRPr lang="en-US" dirty="0"/>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5</a:t>
            </a:fld>
            <a:endParaRPr lang="en-US"/>
          </a:p>
        </p:txBody>
      </p:sp>
    </p:spTree>
    <p:extLst>
      <p:ext uri="{BB962C8B-B14F-4D97-AF65-F5344CB8AC3E}">
        <p14:creationId xmlns:p14="http://schemas.microsoft.com/office/powerpoint/2010/main" val="7417240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6</a:t>
            </a:fld>
            <a:endParaRPr lang="en-US"/>
          </a:p>
        </p:txBody>
      </p:sp>
    </p:spTree>
    <p:extLst>
      <p:ext uri="{BB962C8B-B14F-4D97-AF65-F5344CB8AC3E}">
        <p14:creationId xmlns:p14="http://schemas.microsoft.com/office/powerpoint/2010/main" val="2019188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Simplify the Necessities</a:t>
            </a:r>
          </a:p>
          <a:p>
            <a:r>
              <a:rPr lang="en-US" dirty="0"/>
              <a:t>Determine the goal that is required to be achieved. Mitigate the risks of the project and how it affects people. Make full use of viability studies to test out the ideas before making a full obligation.</a:t>
            </a:r>
          </a:p>
          <a:p>
            <a:r>
              <a:rPr lang="en-US" dirty="0"/>
              <a:t>2. Get the Right Team</a:t>
            </a:r>
          </a:p>
          <a:p>
            <a:r>
              <a:rPr lang="en-US" dirty="0"/>
              <a:t>Individuals present all types of peril to a project, mostly due to their accessibility and services. People with insufficient skills make the project take longer because they are slower. People who aren’t available when you need them also impact your project timescales.</a:t>
            </a:r>
          </a:p>
          <a:p>
            <a:r>
              <a:rPr lang="en-US" dirty="0"/>
              <a:t>If likely, ringfence the resources that you require into the group. This mitigates a lot of the people-related risks. The uppermost priority projects must entice and retain the best resources in the company.</a:t>
            </a:r>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8</a:t>
            </a:fld>
            <a:endParaRPr lang="en-US"/>
          </a:p>
        </p:txBody>
      </p:sp>
    </p:spTree>
    <p:extLst>
      <p:ext uri="{BB962C8B-B14F-4D97-AF65-F5344CB8AC3E}">
        <p14:creationId xmlns:p14="http://schemas.microsoft.com/office/powerpoint/2010/main" val="10675269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3. Don’t try and dump all the risk on one person or group. </a:t>
            </a:r>
          </a:p>
          <a:p>
            <a:r>
              <a:rPr lang="en-US" dirty="0"/>
              <a:t>Risk change is a documented and valuable risk management policy, but it has to be used with caution. Mitigating your own risk by dumping it on someone else isn’t always the best approach.</a:t>
            </a:r>
          </a:p>
          <a:p>
            <a:r>
              <a:rPr lang="en-US" dirty="0"/>
              <a:t>4. Communicate and Listen</a:t>
            </a:r>
          </a:p>
          <a:p>
            <a:r>
              <a:rPr lang="en-US" dirty="0"/>
              <a:t>There is another way that persons add risk to a project: over their actions when they are ignored as stakeholders. Communicate extensively, investigate widely, and listen to the responses you receive. These can help you identify residual risks and strategies to engage more effectively with the stakeholders concerned</a:t>
            </a:r>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9</a:t>
            </a:fld>
            <a:endParaRPr lang="en-US"/>
          </a:p>
        </p:txBody>
      </p:sp>
    </p:spTree>
    <p:extLst>
      <p:ext uri="{BB962C8B-B14F-4D97-AF65-F5344CB8AC3E}">
        <p14:creationId xmlns:p14="http://schemas.microsoft.com/office/powerpoint/2010/main" val="4482997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 Assess Feasibility</a:t>
            </a:r>
          </a:p>
          <a:p>
            <a:r>
              <a:rPr lang="en-US" dirty="0"/>
              <a:t>Make use of viability teachings and examples to test out concepts and resolutions before you move to a complete figure. This is an easy way of not risking a plan because you can use this initial stage as a trial bed for scrutiny of ideas, methodology, and results.</a:t>
            </a:r>
          </a:p>
          <a:p>
            <a:r>
              <a:rPr lang="en-US" dirty="0"/>
              <a:t>6. Test Everything</a:t>
            </a:r>
          </a:p>
          <a:p>
            <a:r>
              <a:rPr lang="en-US" dirty="0"/>
              <a:t>Testing is often the task that gets cut. Testing is a vital part of making unquestionable that your project risk is lesser and controllable. Testing helps flush out problems that might bring the project to a standstill later. Test everything: training materials, implementation plans, and obviously software and the deliverables. Test frequently and allow longer than you expect.</a:t>
            </a:r>
          </a:p>
          <a:p>
            <a:endParaRPr lang="en-US" dirty="0"/>
          </a:p>
        </p:txBody>
      </p:sp>
      <p:sp>
        <p:nvSpPr>
          <p:cNvPr id="4" name="Slide Number Placeholder 3"/>
          <p:cNvSpPr>
            <a:spLocks noGrp="1"/>
          </p:cNvSpPr>
          <p:nvPr>
            <p:ph type="sldNum" sz="quarter" idx="5"/>
          </p:nvPr>
        </p:nvSpPr>
        <p:spPr/>
        <p:txBody>
          <a:bodyPr/>
          <a:lstStyle/>
          <a:p>
            <a:fld id="{297B4AE1-8B31-491C-81D4-E1D605DFB401}" type="slidenum">
              <a:rPr lang="en-US" smtClean="0"/>
              <a:t>10</a:t>
            </a:fld>
            <a:endParaRPr lang="en-US"/>
          </a:p>
        </p:txBody>
      </p:sp>
    </p:spTree>
    <p:extLst>
      <p:ext uri="{BB962C8B-B14F-4D97-AF65-F5344CB8AC3E}">
        <p14:creationId xmlns:p14="http://schemas.microsoft.com/office/powerpoint/2010/main" val="12317453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Options to break the project into segments and/or reduce scope. A Plan B isn’t somewhat that you mainly set out to want to use, but it’s there as a pillow should any of your risks appear in ways that you didn’t imagine or new risks emerge.</a:t>
            </a:r>
          </a:p>
        </p:txBody>
      </p:sp>
      <p:sp>
        <p:nvSpPr>
          <p:cNvPr id="4" name="Slide Number Placeholder 3"/>
          <p:cNvSpPr>
            <a:spLocks noGrp="1"/>
          </p:cNvSpPr>
          <p:nvPr>
            <p:ph type="sldNum" sz="quarter" idx="5"/>
          </p:nvPr>
        </p:nvSpPr>
        <p:spPr/>
        <p:txBody>
          <a:bodyPr/>
          <a:lstStyle/>
          <a:p>
            <a:fld id="{297B4AE1-8B31-491C-81D4-E1D605DFB401}" type="slidenum">
              <a:rPr lang="en-US" smtClean="0"/>
              <a:t>11</a:t>
            </a:fld>
            <a:endParaRPr lang="en-US"/>
          </a:p>
        </p:txBody>
      </p:sp>
    </p:spTree>
    <p:extLst>
      <p:ext uri="{BB962C8B-B14F-4D97-AF65-F5344CB8AC3E}">
        <p14:creationId xmlns:p14="http://schemas.microsoft.com/office/powerpoint/2010/main" val="3008147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9194921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40572207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7295838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A284381-6760-4D12-88F8-F7160FF6B3F9}"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283091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A284381-6760-4D12-88F8-F7160FF6B3F9}"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63736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A284381-6760-4D12-88F8-F7160FF6B3F9}"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102154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284381-6760-4D12-88F8-F7160FF6B3F9}" type="datetimeFigureOut">
              <a:rPr lang="en-US" smtClean="0"/>
              <a:t>11/30/2020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42050064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A284381-6760-4D12-88F8-F7160FF6B3F9}"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3504924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9CFE31-5043-4596-AE73-E4CEA71ACAFF}" type="slidenum">
              <a:rPr lang="en-US" smtClean="0"/>
              <a:t>‹#›</a:t>
            </a:fld>
            <a:endParaRPr lang="en-US"/>
          </a:p>
        </p:txBody>
      </p:sp>
      <p:sp>
        <p:nvSpPr>
          <p:cNvPr id="5" name="Date Placeholder 4"/>
          <p:cNvSpPr>
            <a:spLocks noGrp="1"/>
          </p:cNvSpPr>
          <p:nvPr>
            <p:ph type="dt" sz="half" idx="10"/>
          </p:nvPr>
        </p:nvSpPr>
        <p:spPr/>
        <p:txBody>
          <a:bodyPr/>
          <a:lstStyle/>
          <a:p>
            <a:fld id="{0A284381-6760-4D12-88F8-F7160FF6B3F9}" type="datetimeFigureOut">
              <a:rPr lang="en-US" smtClean="0"/>
              <a:t>11/30/2020</a:t>
            </a:fld>
            <a:endParaRPr lang="en-US"/>
          </a:p>
        </p:txBody>
      </p:sp>
    </p:spTree>
    <p:extLst>
      <p:ext uri="{BB962C8B-B14F-4D97-AF65-F5344CB8AC3E}">
        <p14:creationId xmlns:p14="http://schemas.microsoft.com/office/powerpoint/2010/main" val="25307872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2190685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82760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7661146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88622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34775938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18315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A284381-6760-4D12-88F8-F7160FF6B3F9}"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9CFE31-5043-4596-AE73-E4CEA71ACAFF}" type="slidenum">
              <a:rPr lang="en-US" smtClean="0"/>
              <a:t>‹#›</a:t>
            </a:fld>
            <a:endParaRPr lang="en-US"/>
          </a:p>
        </p:txBody>
      </p:sp>
    </p:spTree>
    <p:extLst>
      <p:ext uri="{BB962C8B-B14F-4D97-AF65-F5344CB8AC3E}">
        <p14:creationId xmlns:p14="http://schemas.microsoft.com/office/powerpoint/2010/main" val="678987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A284381-6760-4D12-88F8-F7160FF6B3F9}" type="datetimeFigureOut">
              <a:rPr lang="en-US" smtClean="0"/>
              <a:t>11/30/2020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D9CFE31-5043-4596-AE73-E4CEA71ACAFF}" type="slidenum">
              <a:rPr lang="en-US" smtClean="0"/>
              <a:t>‹#›</a:t>
            </a:fld>
            <a:endParaRPr lang="en-US"/>
          </a:p>
        </p:txBody>
      </p:sp>
    </p:spTree>
    <p:extLst>
      <p:ext uri="{BB962C8B-B14F-4D97-AF65-F5344CB8AC3E}">
        <p14:creationId xmlns:p14="http://schemas.microsoft.com/office/powerpoint/2010/main" val="401493955"/>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A92513-1C06-41D0-BEF6-176945A51D22}"/>
              </a:ext>
            </a:extLst>
          </p:cNvPr>
          <p:cNvSpPr txBox="1"/>
          <p:nvPr/>
        </p:nvSpPr>
        <p:spPr>
          <a:xfrm>
            <a:off x="1819003" y="1619794"/>
            <a:ext cx="6136278" cy="923330"/>
          </a:xfrm>
          <a:prstGeom prst="rect">
            <a:avLst/>
          </a:prstGeom>
          <a:noFill/>
        </p:spPr>
        <p:txBody>
          <a:bodyPr wrap="square">
            <a:spAutoFit/>
          </a:bodyPr>
          <a:lstStyle/>
          <a:p>
            <a:pPr algn="ctr"/>
            <a:r>
              <a:rPr lang="en-US" sz="5400" dirty="0">
                <a:solidFill>
                  <a:srgbClr val="7030A0"/>
                </a:solidFill>
              </a:rPr>
              <a:t>Pine Valley Furniture.</a:t>
            </a:r>
          </a:p>
        </p:txBody>
      </p:sp>
    </p:spTree>
    <p:extLst>
      <p:ext uri="{BB962C8B-B14F-4D97-AF65-F5344CB8AC3E}">
        <p14:creationId xmlns:p14="http://schemas.microsoft.com/office/powerpoint/2010/main" val="32082543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CC66A1E-25A5-4F57-BD7F-EA4768FADD2E}"/>
              </a:ext>
            </a:extLst>
          </p:cNvPr>
          <p:cNvSpPr txBox="1"/>
          <p:nvPr/>
        </p:nvSpPr>
        <p:spPr>
          <a:xfrm>
            <a:off x="3046912" y="2690336"/>
            <a:ext cx="6093822" cy="3785652"/>
          </a:xfrm>
          <a:prstGeom prst="rect">
            <a:avLst/>
          </a:prstGeom>
          <a:noFill/>
        </p:spPr>
        <p:txBody>
          <a:bodyPr wrap="square">
            <a:spAutoFit/>
          </a:bodyPr>
          <a:lstStyle/>
          <a:p>
            <a:pPr algn="ctr"/>
            <a:r>
              <a:rPr lang="en-US" sz="4000" dirty="0">
                <a:solidFill>
                  <a:srgbClr val="7030A0"/>
                </a:solidFill>
              </a:rPr>
              <a:t>Systems Analysis and Design</a:t>
            </a:r>
          </a:p>
          <a:p>
            <a:pPr algn="ctr"/>
            <a:r>
              <a:rPr lang="en-US" sz="4000" dirty="0">
                <a:solidFill>
                  <a:srgbClr val="7030A0"/>
                </a:solidFill>
              </a:rPr>
              <a:t>University of Phoenix</a:t>
            </a:r>
          </a:p>
          <a:p>
            <a:pPr algn="ctr"/>
            <a:r>
              <a:rPr lang="en-US" sz="4000" dirty="0">
                <a:solidFill>
                  <a:srgbClr val="7030A0"/>
                </a:solidFill>
              </a:rPr>
              <a:t>Manuel Torres</a:t>
            </a:r>
          </a:p>
          <a:p>
            <a:pPr algn="ctr"/>
            <a:r>
              <a:rPr lang="en-US" sz="4000" dirty="0">
                <a:solidFill>
                  <a:srgbClr val="7030A0"/>
                </a:solidFill>
              </a:rPr>
              <a:t>Anthony Barrett</a:t>
            </a:r>
          </a:p>
          <a:p>
            <a:pPr algn="ctr"/>
            <a:r>
              <a:rPr lang="en-US" sz="4000" dirty="0">
                <a:solidFill>
                  <a:srgbClr val="7030A0"/>
                </a:solidFill>
              </a:rPr>
              <a:t>11/30/20</a:t>
            </a:r>
          </a:p>
        </p:txBody>
      </p:sp>
    </p:spTree>
    <p:extLst>
      <p:ext uri="{BB962C8B-B14F-4D97-AF65-F5344CB8AC3E}">
        <p14:creationId xmlns:p14="http://schemas.microsoft.com/office/powerpoint/2010/main" val="27862710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6ECE8-8DAF-4178-A7BD-E98631A6F28F}"/>
              </a:ext>
            </a:extLst>
          </p:cNvPr>
          <p:cNvSpPr>
            <a:spLocks noGrp="1"/>
          </p:cNvSpPr>
          <p:nvPr>
            <p:ph type="title"/>
          </p:nvPr>
        </p:nvSpPr>
        <p:spPr/>
        <p:txBody>
          <a:bodyPr/>
          <a:lstStyle/>
          <a:p>
            <a:pPr algn="ctr"/>
            <a:r>
              <a:rPr lang="en-US" dirty="0">
                <a:solidFill>
                  <a:srgbClr val="7030A0"/>
                </a:solidFill>
              </a:rPr>
              <a:t>Systems Analysis and Design</a:t>
            </a:r>
          </a:p>
        </p:txBody>
      </p:sp>
      <p:sp>
        <p:nvSpPr>
          <p:cNvPr id="3" name="Content Placeholder 2">
            <a:extLst>
              <a:ext uri="{FF2B5EF4-FFF2-40B4-BE49-F238E27FC236}">
                <a16:creationId xmlns:a16="http://schemas.microsoft.com/office/drawing/2014/main" id="{DE7F57D7-14C7-4B25-86F0-08A87E1D4E87}"/>
              </a:ext>
            </a:extLst>
          </p:cNvPr>
          <p:cNvSpPr>
            <a:spLocks noGrp="1"/>
          </p:cNvSpPr>
          <p:nvPr>
            <p:ph idx="1"/>
          </p:nvPr>
        </p:nvSpPr>
        <p:spPr/>
        <p:txBody>
          <a:bodyPr/>
          <a:lstStyle/>
          <a:p>
            <a:r>
              <a:rPr lang="en-US" dirty="0"/>
              <a:t>Systems scrutiny and design, as done by systems experts, seeks to comprehend what people require to study data input.</a:t>
            </a:r>
          </a:p>
          <a:p>
            <a:r>
              <a:rPr lang="en-US" dirty="0"/>
              <a:t>Additionally, systems analysis and design are cast-off to analyze, design, and implement enhancements.</a:t>
            </a:r>
          </a:p>
          <a:p>
            <a:r>
              <a:rPr lang="en-US" dirty="0"/>
              <a:t>System Installation without appropriate planning contributes to countless operator disappointment and regularly causes the system to tumble into neglect. </a:t>
            </a:r>
          </a:p>
          <a:p>
            <a:r>
              <a:rPr lang="en-US" dirty="0"/>
              <a:t>Systems analysis and project lends structure to the analysis and design of information systems.</a:t>
            </a:r>
          </a:p>
        </p:txBody>
      </p:sp>
    </p:spTree>
    <p:extLst>
      <p:ext uri="{BB962C8B-B14F-4D97-AF65-F5344CB8AC3E}">
        <p14:creationId xmlns:p14="http://schemas.microsoft.com/office/powerpoint/2010/main" val="199988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8D48F-EFCD-4050-91B6-D5AFF057921B}"/>
              </a:ext>
            </a:extLst>
          </p:cNvPr>
          <p:cNvSpPr>
            <a:spLocks noGrp="1"/>
          </p:cNvSpPr>
          <p:nvPr>
            <p:ph type="title"/>
          </p:nvPr>
        </p:nvSpPr>
        <p:spPr/>
        <p:txBody>
          <a:bodyPr/>
          <a:lstStyle/>
          <a:p>
            <a:pPr algn="ctr"/>
            <a:r>
              <a:rPr lang="en-US" dirty="0">
                <a:solidFill>
                  <a:srgbClr val="7030A0"/>
                </a:solidFill>
              </a:rPr>
              <a:t>Systems Analysis and Design</a:t>
            </a:r>
          </a:p>
        </p:txBody>
      </p:sp>
      <p:sp>
        <p:nvSpPr>
          <p:cNvPr id="3" name="Content Placeholder 2">
            <a:extLst>
              <a:ext uri="{FF2B5EF4-FFF2-40B4-BE49-F238E27FC236}">
                <a16:creationId xmlns:a16="http://schemas.microsoft.com/office/drawing/2014/main" id="{BFBDB8E5-81FC-477A-9A76-DE08A8F91796}"/>
              </a:ext>
            </a:extLst>
          </p:cNvPr>
          <p:cNvSpPr>
            <a:spLocks noGrp="1"/>
          </p:cNvSpPr>
          <p:nvPr>
            <p:ph idx="1"/>
          </p:nvPr>
        </p:nvSpPr>
        <p:spPr/>
        <p:txBody>
          <a:bodyPr/>
          <a:lstStyle/>
          <a:p>
            <a:r>
              <a:rPr lang="en-US" dirty="0"/>
              <a:t>Systems analysis and design include working with present and ultimate users of information systems.</a:t>
            </a:r>
          </a:p>
          <a:p>
            <a:r>
              <a:rPr lang="en-US" dirty="0"/>
              <a:t>Operator participation through the systems project is sensitive to the fruitful growth of computerized information systems. </a:t>
            </a:r>
          </a:p>
          <a:p>
            <a:r>
              <a:rPr lang="en-US" dirty="0"/>
              <a:t>Users are stirring to the front as software development sides become extra internationally in their arrangement.</a:t>
            </a:r>
          </a:p>
        </p:txBody>
      </p:sp>
    </p:spTree>
    <p:extLst>
      <p:ext uri="{BB962C8B-B14F-4D97-AF65-F5344CB8AC3E}">
        <p14:creationId xmlns:p14="http://schemas.microsoft.com/office/powerpoint/2010/main" val="72029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174DB-BE10-45FB-8F96-41E979EBDF6A}"/>
              </a:ext>
            </a:extLst>
          </p:cNvPr>
          <p:cNvSpPr>
            <a:spLocks noGrp="1"/>
          </p:cNvSpPr>
          <p:nvPr>
            <p:ph type="title"/>
          </p:nvPr>
        </p:nvSpPr>
        <p:spPr/>
        <p:txBody>
          <a:bodyPr/>
          <a:lstStyle/>
          <a:p>
            <a:r>
              <a:rPr lang="en-US" dirty="0">
                <a:solidFill>
                  <a:srgbClr val="7030A0"/>
                </a:solidFill>
              </a:rPr>
              <a:t>4 phases of the project management life cycle</a:t>
            </a:r>
          </a:p>
        </p:txBody>
      </p:sp>
      <p:sp>
        <p:nvSpPr>
          <p:cNvPr id="3" name="Content Placeholder 2">
            <a:extLst>
              <a:ext uri="{FF2B5EF4-FFF2-40B4-BE49-F238E27FC236}">
                <a16:creationId xmlns:a16="http://schemas.microsoft.com/office/drawing/2014/main" id="{2F72C8ED-0EAC-4245-8E3F-AEFFA89A3200}"/>
              </a:ext>
            </a:extLst>
          </p:cNvPr>
          <p:cNvSpPr>
            <a:spLocks noGrp="1"/>
          </p:cNvSpPr>
          <p:nvPr>
            <p:ph idx="1"/>
          </p:nvPr>
        </p:nvSpPr>
        <p:spPr/>
        <p:txBody>
          <a:bodyPr/>
          <a:lstStyle/>
          <a:p>
            <a:r>
              <a:rPr lang="en-US" dirty="0"/>
              <a:t>The project management life sequence is typically broken down into four stages: </a:t>
            </a:r>
          </a:p>
          <a:p>
            <a:r>
              <a:rPr lang="en-US" dirty="0"/>
              <a:t>Initiation</a:t>
            </a:r>
          </a:p>
          <a:p>
            <a:r>
              <a:rPr lang="en-US" dirty="0"/>
              <a:t>Planning</a:t>
            </a:r>
          </a:p>
          <a:p>
            <a:r>
              <a:rPr lang="en-US" dirty="0"/>
              <a:t>Execution</a:t>
            </a:r>
          </a:p>
          <a:p>
            <a:r>
              <a:rPr lang="en-US" dirty="0"/>
              <a:t>Closure</a:t>
            </a:r>
          </a:p>
        </p:txBody>
      </p:sp>
    </p:spTree>
    <p:extLst>
      <p:ext uri="{BB962C8B-B14F-4D97-AF65-F5344CB8AC3E}">
        <p14:creationId xmlns:p14="http://schemas.microsoft.com/office/powerpoint/2010/main" val="2216548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2E41B-D57F-4368-9E86-D4F0CA9E0447}"/>
              </a:ext>
            </a:extLst>
          </p:cNvPr>
          <p:cNvSpPr>
            <a:spLocks noGrp="1"/>
          </p:cNvSpPr>
          <p:nvPr>
            <p:ph type="title"/>
          </p:nvPr>
        </p:nvSpPr>
        <p:spPr/>
        <p:txBody>
          <a:bodyPr/>
          <a:lstStyle/>
          <a:p>
            <a:pPr algn="ctr"/>
            <a:r>
              <a:rPr lang="en-US" dirty="0">
                <a:solidFill>
                  <a:srgbClr val="7030A0"/>
                </a:solidFill>
              </a:rPr>
              <a:t>Kanban board </a:t>
            </a:r>
          </a:p>
        </p:txBody>
      </p:sp>
      <p:pic>
        <p:nvPicPr>
          <p:cNvPr id="4" name="Content Placeholder 3">
            <a:extLst>
              <a:ext uri="{FF2B5EF4-FFF2-40B4-BE49-F238E27FC236}">
                <a16:creationId xmlns:a16="http://schemas.microsoft.com/office/drawing/2014/main" id="{16868910-C3D0-4747-B10D-11F1FBF4A5FB}"/>
              </a:ext>
            </a:extLst>
          </p:cNvPr>
          <p:cNvPicPr>
            <a:picLocks noGrp="1" noChangeAspect="1"/>
          </p:cNvPicPr>
          <p:nvPr>
            <p:ph idx="1"/>
          </p:nvPr>
        </p:nvPicPr>
        <p:blipFill>
          <a:blip r:embed="rId3"/>
          <a:stretch>
            <a:fillRect/>
          </a:stretch>
        </p:blipFill>
        <p:spPr>
          <a:xfrm>
            <a:off x="2459456" y="2160588"/>
            <a:ext cx="5033126" cy="3881437"/>
          </a:xfrm>
          <a:prstGeom prst="rect">
            <a:avLst/>
          </a:prstGeom>
        </p:spPr>
      </p:pic>
    </p:spTree>
    <p:extLst>
      <p:ext uri="{BB962C8B-B14F-4D97-AF65-F5344CB8AC3E}">
        <p14:creationId xmlns:p14="http://schemas.microsoft.com/office/powerpoint/2010/main" val="9371963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21E7B-C45E-4E1F-8D93-A15B45060AF6}"/>
              </a:ext>
            </a:extLst>
          </p:cNvPr>
          <p:cNvSpPr>
            <a:spLocks noGrp="1"/>
          </p:cNvSpPr>
          <p:nvPr>
            <p:ph type="title"/>
          </p:nvPr>
        </p:nvSpPr>
        <p:spPr/>
        <p:txBody>
          <a:bodyPr/>
          <a:lstStyle/>
          <a:p>
            <a:pPr algn="ctr"/>
            <a:r>
              <a:rPr lang="en-US" dirty="0">
                <a:solidFill>
                  <a:srgbClr val="7030A0"/>
                </a:solidFill>
              </a:rPr>
              <a:t>Gantt Chart </a:t>
            </a:r>
          </a:p>
        </p:txBody>
      </p:sp>
      <p:pic>
        <p:nvPicPr>
          <p:cNvPr id="4" name="Content Placeholder 3">
            <a:extLst>
              <a:ext uri="{FF2B5EF4-FFF2-40B4-BE49-F238E27FC236}">
                <a16:creationId xmlns:a16="http://schemas.microsoft.com/office/drawing/2014/main" id="{41722265-995D-487C-B9AB-038AF4BB85E5}"/>
              </a:ext>
            </a:extLst>
          </p:cNvPr>
          <p:cNvPicPr>
            <a:picLocks noGrp="1" noChangeAspect="1"/>
          </p:cNvPicPr>
          <p:nvPr>
            <p:ph idx="1"/>
          </p:nvPr>
        </p:nvPicPr>
        <p:blipFill>
          <a:blip r:embed="rId2"/>
          <a:stretch>
            <a:fillRect/>
          </a:stretch>
        </p:blipFill>
        <p:spPr>
          <a:xfrm>
            <a:off x="2148902" y="2160588"/>
            <a:ext cx="5654234" cy="3881437"/>
          </a:xfrm>
          <a:prstGeom prst="rect">
            <a:avLst/>
          </a:prstGeom>
        </p:spPr>
      </p:pic>
    </p:spTree>
    <p:extLst>
      <p:ext uri="{BB962C8B-B14F-4D97-AF65-F5344CB8AC3E}">
        <p14:creationId xmlns:p14="http://schemas.microsoft.com/office/powerpoint/2010/main" val="7253414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5696F-7C93-4615-AA4B-3CC8BDBA2952}"/>
              </a:ext>
            </a:extLst>
          </p:cNvPr>
          <p:cNvSpPr>
            <a:spLocks noGrp="1"/>
          </p:cNvSpPr>
          <p:nvPr>
            <p:ph type="title"/>
          </p:nvPr>
        </p:nvSpPr>
        <p:spPr/>
        <p:txBody>
          <a:bodyPr/>
          <a:lstStyle/>
          <a:p>
            <a:pPr algn="ctr"/>
            <a:r>
              <a:rPr lang="en-US" dirty="0">
                <a:solidFill>
                  <a:srgbClr val="7030A0"/>
                </a:solidFill>
              </a:rPr>
              <a:t>Ways to mitigate risks</a:t>
            </a:r>
          </a:p>
        </p:txBody>
      </p:sp>
      <p:sp>
        <p:nvSpPr>
          <p:cNvPr id="3" name="Content Placeholder 2">
            <a:extLst>
              <a:ext uri="{FF2B5EF4-FFF2-40B4-BE49-F238E27FC236}">
                <a16:creationId xmlns:a16="http://schemas.microsoft.com/office/drawing/2014/main" id="{0E308B6C-BFB9-4719-A048-24E4A366B6CB}"/>
              </a:ext>
            </a:extLst>
          </p:cNvPr>
          <p:cNvSpPr>
            <a:spLocks noGrp="1"/>
          </p:cNvSpPr>
          <p:nvPr>
            <p:ph idx="1"/>
          </p:nvPr>
        </p:nvSpPr>
        <p:spPr/>
        <p:txBody>
          <a:bodyPr/>
          <a:lstStyle/>
          <a:p>
            <a:r>
              <a:rPr lang="en-US" dirty="0">
                <a:solidFill>
                  <a:srgbClr val="7030A0"/>
                </a:solidFill>
              </a:rPr>
              <a:t>Simplify the Necessities</a:t>
            </a:r>
          </a:p>
          <a:p>
            <a:r>
              <a:rPr lang="en-US" dirty="0"/>
              <a:t>Determine the goal that is required to be achieved.</a:t>
            </a:r>
          </a:p>
          <a:p>
            <a:r>
              <a:rPr lang="en-US" dirty="0"/>
              <a:t> Mitigate the risks of the project and how it affects people. </a:t>
            </a:r>
          </a:p>
          <a:p>
            <a:r>
              <a:rPr lang="en-US" dirty="0">
                <a:solidFill>
                  <a:srgbClr val="7030A0"/>
                </a:solidFill>
              </a:rPr>
              <a:t>Get the Right Team</a:t>
            </a:r>
          </a:p>
          <a:p>
            <a:r>
              <a:rPr lang="en-US" dirty="0"/>
              <a:t>Individuals present all types of peril to a project, mostly due to their accessibility and services. </a:t>
            </a:r>
          </a:p>
          <a:p>
            <a:r>
              <a:rPr lang="en-US" dirty="0"/>
              <a:t>People with insufficient skills make the project take longer because they are slower. </a:t>
            </a:r>
          </a:p>
        </p:txBody>
      </p:sp>
    </p:spTree>
    <p:extLst>
      <p:ext uri="{BB962C8B-B14F-4D97-AF65-F5344CB8AC3E}">
        <p14:creationId xmlns:p14="http://schemas.microsoft.com/office/powerpoint/2010/main" val="503172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12C5A-D9EA-49F9-9BEA-9A18AA6F7E47}"/>
              </a:ext>
            </a:extLst>
          </p:cNvPr>
          <p:cNvSpPr>
            <a:spLocks noGrp="1"/>
          </p:cNvSpPr>
          <p:nvPr>
            <p:ph type="title"/>
          </p:nvPr>
        </p:nvSpPr>
        <p:spPr/>
        <p:txBody>
          <a:bodyPr/>
          <a:lstStyle/>
          <a:p>
            <a:pPr algn="ctr"/>
            <a:r>
              <a:rPr lang="en-US" dirty="0">
                <a:solidFill>
                  <a:srgbClr val="7030A0"/>
                </a:solidFill>
              </a:rPr>
              <a:t>Cont. </a:t>
            </a:r>
          </a:p>
        </p:txBody>
      </p:sp>
      <p:sp>
        <p:nvSpPr>
          <p:cNvPr id="3" name="Content Placeholder 2">
            <a:extLst>
              <a:ext uri="{FF2B5EF4-FFF2-40B4-BE49-F238E27FC236}">
                <a16:creationId xmlns:a16="http://schemas.microsoft.com/office/drawing/2014/main" id="{467B302B-A14D-4659-BCDF-FE8CD2811FC8}"/>
              </a:ext>
            </a:extLst>
          </p:cNvPr>
          <p:cNvSpPr>
            <a:spLocks noGrp="1"/>
          </p:cNvSpPr>
          <p:nvPr>
            <p:ph idx="1"/>
          </p:nvPr>
        </p:nvSpPr>
        <p:spPr/>
        <p:txBody>
          <a:bodyPr/>
          <a:lstStyle/>
          <a:p>
            <a:pPr>
              <a:buFont typeface="Wingdings" panose="05000000000000000000" pitchFamily="2" charset="2"/>
              <a:buChar char="v"/>
            </a:pPr>
            <a:r>
              <a:rPr lang="en-US" dirty="0">
                <a:solidFill>
                  <a:srgbClr val="7030A0"/>
                </a:solidFill>
              </a:rPr>
              <a:t>Don’t try and dump all the risk on one person or group. </a:t>
            </a:r>
          </a:p>
          <a:p>
            <a:pPr>
              <a:buFont typeface="Wingdings" panose="05000000000000000000" pitchFamily="2" charset="2"/>
              <a:buChar char="v"/>
            </a:pPr>
            <a:r>
              <a:rPr lang="en-US" dirty="0"/>
              <a:t>Mitigating your own risk by dumping it on someone else isn’t always the best approach.</a:t>
            </a:r>
          </a:p>
          <a:p>
            <a:pPr>
              <a:buFont typeface="Wingdings" panose="05000000000000000000" pitchFamily="2" charset="2"/>
              <a:buChar char="v"/>
            </a:pPr>
            <a:r>
              <a:rPr lang="en-US" dirty="0"/>
              <a:t> </a:t>
            </a:r>
            <a:r>
              <a:rPr lang="en-US" dirty="0">
                <a:solidFill>
                  <a:srgbClr val="7030A0"/>
                </a:solidFill>
              </a:rPr>
              <a:t>Communicate and Listen</a:t>
            </a:r>
          </a:p>
          <a:p>
            <a:pPr>
              <a:buFont typeface="Wingdings" panose="05000000000000000000" pitchFamily="2" charset="2"/>
              <a:buChar char="v"/>
            </a:pPr>
            <a:r>
              <a:rPr lang="en-US" dirty="0"/>
              <a:t>These can help you identify residual risks and strategies to engage more effectively with the stakeholders concerned.</a:t>
            </a:r>
          </a:p>
        </p:txBody>
      </p:sp>
    </p:spTree>
    <p:extLst>
      <p:ext uri="{BB962C8B-B14F-4D97-AF65-F5344CB8AC3E}">
        <p14:creationId xmlns:p14="http://schemas.microsoft.com/office/powerpoint/2010/main" val="222489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FEC5B-A5E4-4289-AD6F-5DA6720AF9B5}"/>
              </a:ext>
            </a:extLst>
          </p:cNvPr>
          <p:cNvSpPr>
            <a:spLocks noGrp="1"/>
          </p:cNvSpPr>
          <p:nvPr>
            <p:ph type="title"/>
          </p:nvPr>
        </p:nvSpPr>
        <p:spPr/>
        <p:txBody>
          <a:bodyPr/>
          <a:lstStyle/>
          <a:p>
            <a:pPr algn="ctr"/>
            <a:r>
              <a:rPr lang="en-US" dirty="0">
                <a:solidFill>
                  <a:srgbClr val="7030A0"/>
                </a:solidFill>
              </a:rPr>
              <a:t>Cont.</a:t>
            </a:r>
          </a:p>
        </p:txBody>
      </p:sp>
      <p:sp>
        <p:nvSpPr>
          <p:cNvPr id="3" name="Content Placeholder 2">
            <a:extLst>
              <a:ext uri="{FF2B5EF4-FFF2-40B4-BE49-F238E27FC236}">
                <a16:creationId xmlns:a16="http://schemas.microsoft.com/office/drawing/2014/main" id="{1F93B47F-42E5-4E2B-AFC0-AFA9F71318A4}"/>
              </a:ext>
            </a:extLst>
          </p:cNvPr>
          <p:cNvSpPr>
            <a:spLocks noGrp="1"/>
          </p:cNvSpPr>
          <p:nvPr>
            <p:ph idx="1"/>
          </p:nvPr>
        </p:nvSpPr>
        <p:spPr/>
        <p:txBody>
          <a:bodyPr/>
          <a:lstStyle/>
          <a:p>
            <a:r>
              <a:rPr lang="en-US" dirty="0">
                <a:solidFill>
                  <a:srgbClr val="7030A0"/>
                </a:solidFill>
              </a:rPr>
              <a:t>Assess Feasibility</a:t>
            </a:r>
          </a:p>
          <a:p>
            <a:r>
              <a:rPr lang="en-US" dirty="0"/>
              <a:t>Make use of viability teachings and examples to test out concepts and resolutions before you move to a complete figure. </a:t>
            </a:r>
          </a:p>
          <a:p>
            <a:r>
              <a:rPr lang="en-US" dirty="0">
                <a:solidFill>
                  <a:srgbClr val="7030A0"/>
                </a:solidFill>
              </a:rPr>
              <a:t>Test Everything</a:t>
            </a:r>
          </a:p>
          <a:p>
            <a:endParaRPr lang="en-US" dirty="0">
              <a:solidFill>
                <a:srgbClr val="7030A0"/>
              </a:solidFill>
            </a:endParaRPr>
          </a:p>
          <a:p>
            <a:r>
              <a:rPr lang="en-US" dirty="0"/>
              <a:t>Testing helps flush out problems that might bring the project to a standstill later. </a:t>
            </a:r>
          </a:p>
        </p:txBody>
      </p:sp>
    </p:spTree>
    <p:extLst>
      <p:ext uri="{BB962C8B-B14F-4D97-AF65-F5344CB8AC3E}">
        <p14:creationId xmlns:p14="http://schemas.microsoft.com/office/powerpoint/2010/main" val="2987633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A5EB31-2BD6-4124-80F6-774176964B55}"/>
              </a:ext>
            </a:extLst>
          </p:cNvPr>
          <p:cNvSpPr>
            <a:spLocks noGrp="1"/>
          </p:cNvSpPr>
          <p:nvPr>
            <p:ph type="title"/>
          </p:nvPr>
        </p:nvSpPr>
        <p:spPr/>
        <p:txBody>
          <a:bodyPr/>
          <a:lstStyle/>
          <a:p>
            <a:pPr algn="ctr"/>
            <a:r>
              <a:rPr lang="en-US" dirty="0">
                <a:solidFill>
                  <a:srgbClr val="7030A0"/>
                </a:solidFill>
              </a:rPr>
              <a:t>Cont.</a:t>
            </a:r>
          </a:p>
        </p:txBody>
      </p:sp>
      <p:sp>
        <p:nvSpPr>
          <p:cNvPr id="3" name="Content Placeholder 2">
            <a:extLst>
              <a:ext uri="{FF2B5EF4-FFF2-40B4-BE49-F238E27FC236}">
                <a16:creationId xmlns:a16="http://schemas.microsoft.com/office/drawing/2014/main" id="{E87E0BF8-9BD8-4E84-A777-26221B2B7828}"/>
              </a:ext>
            </a:extLst>
          </p:cNvPr>
          <p:cNvSpPr>
            <a:spLocks noGrp="1"/>
          </p:cNvSpPr>
          <p:nvPr>
            <p:ph idx="1"/>
          </p:nvPr>
        </p:nvSpPr>
        <p:spPr/>
        <p:txBody>
          <a:bodyPr/>
          <a:lstStyle/>
          <a:p>
            <a:endParaRPr lang="en-US" dirty="0"/>
          </a:p>
          <a:p>
            <a:r>
              <a:rPr lang="en-US" dirty="0">
                <a:solidFill>
                  <a:srgbClr val="7030A0"/>
                </a:solidFill>
              </a:rPr>
              <a:t>Have two plans</a:t>
            </a:r>
          </a:p>
          <a:p>
            <a:r>
              <a:rPr lang="en-US" dirty="0"/>
              <a:t>The best way to plan for the unplannable is to have alternatives. This could be:</a:t>
            </a:r>
          </a:p>
          <a:p>
            <a:r>
              <a:rPr lang="en-US" dirty="0"/>
              <a:t>Float in the plan</a:t>
            </a:r>
          </a:p>
          <a:p>
            <a:r>
              <a:rPr lang="en-US" dirty="0"/>
              <a:t>Additional incomes on reserve</a:t>
            </a:r>
          </a:p>
          <a:p>
            <a:endParaRPr lang="en-US" dirty="0"/>
          </a:p>
        </p:txBody>
      </p:sp>
    </p:spTree>
    <p:extLst>
      <p:ext uri="{BB962C8B-B14F-4D97-AF65-F5344CB8AC3E}">
        <p14:creationId xmlns:p14="http://schemas.microsoft.com/office/powerpoint/2010/main" val="4202154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04D21-A959-4F96-B189-618E5E103349}"/>
              </a:ext>
            </a:extLst>
          </p:cNvPr>
          <p:cNvSpPr>
            <a:spLocks noGrp="1"/>
          </p:cNvSpPr>
          <p:nvPr>
            <p:ph type="title"/>
          </p:nvPr>
        </p:nvSpPr>
        <p:spPr/>
        <p:txBody>
          <a:bodyPr>
            <a:normAutofit/>
          </a:bodyPr>
          <a:lstStyle/>
          <a:p>
            <a:pPr algn="ctr"/>
            <a:r>
              <a:rPr lang="en-US" dirty="0">
                <a:solidFill>
                  <a:srgbClr val="7030A0"/>
                </a:solidFill>
              </a:rPr>
              <a:t>Figure 1: Five Basic Guiding Principles of Risk Management.</a:t>
            </a:r>
          </a:p>
        </p:txBody>
      </p:sp>
      <p:pic>
        <p:nvPicPr>
          <p:cNvPr id="4" name="Content Placeholder 3">
            <a:extLst>
              <a:ext uri="{FF2B5EF4-FFF2-40B4-BE49-F238E27FC236}">
                <a16:creationId xmlns:a16="http://schemas.microsoft.com/office/drawing/2014/main" id="{2288C4E2-D9B1-466F-A652-01ED4F0D12E9}"/>
              </a:ext>
            </a:extLst>
          </p:cNvPr>
          <p:cNvPicPr>
            <a:picLocks noGrp="1" noChangeAspect="1"/>
          </p:cNvPicPr>
          <p:nvPr>
            <p:ph idx="1"/>
          </p:nvPr>
        </p:nvPicPr>
        <p:blipFill>
          <a:blip r:embed="rId2"/>
          <a:stretch>
            <a:fillRect/>
          </a:stretch>
        </p:blipFill>
        <p:spPr>
          <a:xfrm>
            <a:off x="3293377" y="2924676"/>
            <a:ext cx="3365284" cy="2353260"/>
          </a:xfrm>
          <a:prstGeom prst="rect">
            <a:avLst/>
          </a:prstGeom>
        </p:spPr>
      </p:pic>
    </p:spTree>
    <p:extLst>
      <p:ext uri="{BB962C8B-B14F-4D97-AF65-F5344CB8AC3E}">
        <p14:creationId xmlns:p14="http://schemas.microsoft.com/office/powerpoint/2010/main" val="1666681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5AE59-B40C-4F0B-A7B9-92E776715C85}"/>
              </a:ext>
            </a:extLst>
          </p:cNvPr>
          <p:cNvSpPr>
            <a:spLocks noGrp="1"/>
          </p:cNvSpPr>
          <p:nvPr>
            <p:ph type="title"/>
          </p:nvPr>
        </p:nvSpPr>
        <p:spPr/>
        <p:txBody>
          <a:bodyPr/>
          <a:lstStyle/>
          <a:p>
            <a:pPr algn="ctr"/>
            <a:r>
              <a:rPr lang="en-US" dirty="0">
                <a:solidFill>
                  <a:srgbClr val="7030A0"/>
                </a:solidFill>
              </a:rPr>
              <a:t>References</a:t>
            </a:r>
          </a:p>
        </p:txBody>
      </p:sp>
      <p:sp>
        <p:nvSpPr>
          <p:cNvPr id="3" name="Content Placeholder 2">
            <a:extLst>
              <a:ext uri="{FF2B5EF4-FFF2-40B4-BE49-F238E27FC236}">
                <a16:creationId xmlns:a16="http://schemas.microsoft.com/office/drawing/2014/main" id="{BB62F3BE-9535-4954-B2E6-F4ACE79CC67C}"/>
              </a:ext>
            </a:extLst>
          </p:cNvPr>
          <p:cNvSpPr>
            <a:spLocks noGrp="1"/>
          </p:cNvSpPr>
          <p:nvPr>
            <p:ph idx="1"/>
          </p:nvPr>
        </p:nvSpPr>
        <p:spPr/>
        <p:txBody>
          <a:bodyPr>
            <a:normAutofit lnSpcReduction="10000"/>
          </a:bodyPr>
          <a:lstStyle/>
          <a:p>
            <a:r>
              <a:rPr lang="en-US" dirty="0" err="1"/>
              <a:t>Aaltonen</a:t>
            </a:r>
            <a:r>
              <a:rPr lang="en-US" dirty="0"/>
              <a:t>, K., &amp; </a:t>
            </a:r>
            <a:r>
              <a:rPr lang="en-US" dirty="0" err="1"/>
              <a:t>Kujala</a:t>
            </a:r>
            <a:r>
              <a:rPr lang="en-US" dirty="0"/>
              <a:t>, J. (2010). A project lifecycle perspective on stakeholder influence strategies in global projects. Scandinavian journal of management, 26(4), 381-397.</a:t>
            </a:r>
          </a:p>
          <a:p>
            <a:r>
              <a:rPr lang="en-US" dirty="0"/>
              <a:t>Dennis, A., Wixom, B., &amp; </a:t>
            </a:r>
            <a:r>
              <a:rPr lang="en-US" dirty="0" err="1"/>
              <a:t>Tegarden</a:t>
            </a:r>
            <a:r>
              <a:rPr lang="en-US" dirty="0"/>
              <a:t>, D. (2015). Systems analysis and design: An object-oriented approach with UML. John Wiley &amp; sons.</a:t>
            </a:r>
          </a:p>
          <a:p>
            <a:r>
              <a:rPr lang="en-US" dirty="0"/>
              <a:t>Kendall, K. E., &amp; Kendall, J. E. (2011). Systems analysis and design (Vol. 2013). Upper Saddle River, NJ: Pearson Prentice Hall.</a:t>
            </a:r>
          </a:p>
          <a:p>
            <a:r>
              <a:rPr lang="en-US" dirty="0"/>
              <a:t>Kerzner, H. (2017). Project management: a systems approach to planning, scheduling, and controlling. John Wiley &amp; Sons.</a:t>
            </a:r>
          </a:p>
          <a:p>
            <a:r>
              <a:rPr lang="en-US" dirty="0"/>
              <a:t>Kumar, S., &amp; Schmitz, S. (2011). Managing recalls in a consumer product supply chain–a root cause analysis and measures to mitigate risks. International Journal of Production Research, 49(1), 235-253.</a:t>
            </a:r>
          </a:p>
          <a:p>
            <a:endParaRPr lang="en-US" dirty="0"/>
          </a:p>
        </p:txBody>
      </p:sp>
    </p:spTree>
    <p:extLst>
      <p:ext uri="{BB962C8B-B14F-4D97-AF65-F5344CB8AC3E}">
        <p14:creationId xmlns:p14="http://schemas.microsoft.com/office/powerpoint/2010/main" val="45762885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178</TotalTime>
  <Words>2001</Words>
  <Application>Microsoft Office PowerPoint</Application>
  <PresentationFormat>Widescreen</PresentationFormat>
  <Paragraphs>123</Paragraphs>
  <Slides>13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Trebuchet MS</vt:lpstr>
      <vt:lpstr>Wingdings</vt:lpstr>
      <vt:lpstr>Wingdings 3</vt:lpstr>
      <vt:lpstr>Facet</vt:lpstr>
      <vt:lpstr>PowerPoint Presentation</vt:lpstr>
      <vt:lpstr>PowerPoint Presentation</vt:lpstr>
      <vt:lpstr>Systems Analysis and Design</vt:lpstr>
      <vt:lpstr>Systems Analysis and Design</vt:lpstr>
      <vt:lpstr>4 phases of the project management life cycle</vt:lpstr>
      <vt:lpstr>Kanban board </vt:lpstr>
      <vt:lpstr>Gantt Chart </vt:lpstr>
      <vt:lpstr>Ways to mitigate risks</vt:lpstr>
      <vt:lpstr>Cont. </vt:lpstr>
      <vt:lpstr>Cont.</vt:lpstr>
      <vt:lpstr>Cont.</vt:lpstr>
      <vt:lpstr>Figure 1: Five Basic Guiding Principles of Risk Management.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anthony</cp:lastModifiedBy>
  <cp:revision>6</cp:revision>
  <dcterms:created xsi:type="dcterms:W3CDTF">2020-11-30T13:52:15Z</dcterms:created>
  <dcterms:modified xsi:type="dcterms:W3CDTF">2020-11-30T19:46:12Z</dcterms:modified>
</cp:coreProperties>
</file>